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651" autoAdjust="0"/>
  </p:normalViewPr>
  <p:slideViewPr>
    <p:cSldViewPr>
      <p:cViewPr varScale="1">
        <p:scale>
          <a:sx n="104" d="100"/>
          <a:sy n="104" d="100"/>
        </p:scale>
        <p:origin x="182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054E1-70A3-4AED-9067-B6F068EF9D60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C147-7C8D-45D7-8A1F-043CD3AC5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054E1-70A3-4AED-9067-B6F068EF9D60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C147-7C8D-45D7-8A1F-043CD3AC5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054E1-70A3-4AED-9067-B6F068EF9D60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C147-7C8D-45D7-8A1F-043CD3AC5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054E1-70A3-4AED-9067-B6F068EF9D60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C147-7C8D-45D7-8A1F-043CD3AC5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054E1-70A3-4AED-9067-B6F068EF9D60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C147-7C8D-45D7-8A1F-043CD3AC5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054E1-70A3-4AED-9067-B6F068EF9D60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C147-7C8D-45D7-8A1F-043CD3AC5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054E1-70A3-4AED-9067-B6F068EF9D60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C147-7C8D-45D7-8A1F-043CD3AC5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054E1-70A3-4AED-9067-B6F068EF9D60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C147-7C8D-45D7-8A1F-043CD3AC5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054E1-70A3-4AED-9067-B6F068EF9D60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C147-7C8D-45D7-8A1F-043CD3AC5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054E1-70A3-4AED-9067-B6F068EF9D60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C147-7C8D-45D7-8A1F-043CD3AC5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054E1-70A3-4AED-9067-B6F068EF9D60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C147-7C8D-45D7-8A1F-043CD3AC5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054E1-70A3-4AED-9067-B6F068EF9D60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DC147-7C8D-45D7-8A1F-043CD3AC5E1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ксана\Downloads\824a7dedce58e33f5323ea4a48d84c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571480"/>
            <a:ext cx="83582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002060"/>
                </a:solidFill>
                <a:latin typeface="+mj-lt"/>
              </a:rPr>
              <a:t>Педагогическая находка</a:t>
            </a:r>
          </a:p>
          <a:p>
            <a:pPr algn="ctr"/>
            <a:r>
              <a:rPr lang="ru-RU" sz="6600" dirty="0" smtClean="0">
                <a:solidFill>
                  <a:srgbClr val="002060"/>
                </a:solidFill>
                <a:latin typeface="+mj-lt"/>
              </a:rPr>
              <a:t>Сенсорный кейс</a:t>
            </a:r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29058" y="4786322"/>
            <a:ext cx="50580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002060"/>
                </a:solidFill>
              </a:rPr>
              <a:t>Воспитатели : </a:t>
            </a:r>
            <a:r>
              <a:rPr lang="ru-RU" sz="2000" dirty="0" err="1" smtClean="0">
                <a:solidFill>
                  <a:srgbClr val="002060"/>
                </a:solidFill>
              </a:rPr>
              <a:t>Шипицина</a:t>
            </a:r>
            <a:r>
              <a:rPr lang="ru-RU" sz="2000" dirty="0" smtClean="0">
                <a:solidFill>
                  <a:srgbClr val="002060"/>
                </a:solidFill>
              </a:rPr>
              <a:t> М.В. ,Оборина Т.Н.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</a:rPr>
              <a:t>Верхняя Пышма 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</a:rPr>
              <a:t>2026г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027" name="Picture 3" descr="C:\Users\Оксана\Downloads\1a34c2342c7553e7ff4e52d7b91b7b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929066"/>
            <a:ext cx="3000396" cy="2081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Оксана\Downloads\743aaa256e1f42cd67e617a5ad1c677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571480"/>
            <a:ext cx="842968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Сенсорный кейс для детей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(</a:t>
            </a:r>
            <a:r>
              <a:rPr lang="ru-RU" sz="3200" b="1" dirty="0">
                <a:solidFill>
                  <a:srgbClr val="002060"/>
                </a:solidFill>
              </a:rPr>
              <a:t>сенсорная коробка)</a:t>
            </a:r>
            <a:r>
              <a:rPr lang="ru-RU" dirty="0"/>
              <a:t> </a:t>
            </a:r>
            <a:r>
              <a:rPr lang="ru-RU" dirty="0" smtClean="0"/>
              <a:t>—</a:t>
            </a:r>
          </a:p>
          <a:p>
            <a:pPr algn="ctr"/>
            <a:r>
              <a:rPr lang="ru-RU" dirty="0" smtClean="0"/>
              <a:t> </a:t>
            </a:r>
            <a:r>
              <a:rPr lang="ru-RU" sz="2000" dirty="0"/>
              <a:t>это ёмкость с наполнителем, предназначенная для игры, которая позволяет ребёнку исследовать мир через тактильные ощущения.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428868"/>
            <a:ext cx="814393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Описание</a:t>
            </a:r>
            <a:r>
              <a:rPr lang="ru-RU" dirty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ru-RU" sz="2000" dirty="0"/>
              <a:t>Ёмкость с наполнителем, где ребёнок может трогать, пересыпать, переливать, складывать и перекладывать предметы</a:t>
            </a:r>
            <a:r>
              <a:rPr lang="ru-RU" sz="2000" dirty="0" smtClean="0"/>
              <a:t>.</a:t>
            </a:r>
            <a:endParaRPr lang="ru-RU" sz="2000" dirty="0"/>
          </a:p>
          <a:p>
            <a:pPr algn="ctr"/>
            <a:r>
              <a:rPr lang="ru-RU" sz="2000" dirty="0"/>
              <a:t>Может быть организована по сенсорному принципу: по цвету, форме, звуку или фактуре. </a:t>
            </a:r>
          </a:p>
          <a:p>
            <a:pPr algn="ctr"/>
            <a:r>
              <a:rPr lang="ru-RU" sz="2000" dirty="0"/>
              <a:t>Помогает развивать мелкую моторику, координацию движений, восприятие и формирование знаний о внешних свойствах предметов и материалов.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Оксана\Downloads\743aaa256e1f42cd67e617a5ad1c677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14290"/>
            <a:ext cx="82153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Цель:</a:t>
            </a:r>
            <a:endParaRPr lang="ru-RU" sz="2400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Развивать </a:t>
            </a:r>
            <a:r>
              <a:rPr lang="ru-RU" dirty="0"/>
              <a:t>мелкую моторику — ребёнок может трогать, пересыпать, прятать предметы. 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Стимулировать воображение, внимание, память, мышление — через тактильные ощущения. 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Расширять словарный запас — дети могут проговаривать свои тактильные ощущения, сравнивать их со прошлым опытом. 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Получать знания об окружающем мире через практические действия, опытно-экспериментальным путём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857496"/>
            <a:ext cx="814393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Задачи:</a:t>
            </a:r>
            <a:endParaRPr lang="ru-RU" sz="24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Формировать </a:t>
            </a:r>
            <a:r>
              <a:rPr lang="ru-RU" dirty="0"/>
              <a:t>представления детей об основных свойствах и отношениях объектов окружающего мира: форме, цвете, размере, части и целом, пространстве и времени;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Закреплять </a:t>
            </a:r>
            <a:r>
              <a:rPr lang="ru-RU" dirty="0"/>
              <a:t>у детей знания о геометрических фигурах и основных цветах;</a:t>
            </a:r>
          </a:p>
          <a:p>
            <a:r>
              <a:rPr lang="ru-RU" dirty="0"/>
              <a:t>развивать сенсорные навыки и тактильные ощущения, обогащать чувственный опыт;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Развивать </a:t>
            </a:r>
            <a:r>
              <a:rPr lang="ru-RU" dirty="0"/>
              <a:t>любознательность, воображение и творческую активность, внимание, память, наблюдательность;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Воспитывать </a:t>
            </a:r>
            <a:r>
              <a:rPr lang="ru-RU" dirty="0"/>
              <a:t>интерес к познанию, желанию заниматься, детскую самостоятельность и инициативу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Оксана\Downloads\743aaa256e1f42cd67e617a5ad1c677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59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428604"/>
            <a:ext cx="864396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Виды</a:t>
            </a:r>
          </a:p>
          <a:p>
            <a:r>
              <a:rPr lang="ru-RU" dirty="0" smtClean="0"/>
              <a:t>Некоторые виды сенсорных коробок для детей: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Тематические</a:t>
            </a:r>
            <a:r>
              <a:rPr lang="ru-RU" sz="2400" dirty="0" smtClean="0">
                <a:solidFill>
                  <a:srgbClr val="002060"/>
                </a:solidFill>
              </a:rPr>
              <a:t> </a:t>
            </a:r>
            <a:r>
              <a:rPr lang="ru-RU" dirty="0" smtClean="0"/>
              <a:t>— наполнение соответствует определённой теме (например, «Ферма», «Зоопарк»).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Для сортировки</a:t>
            </a:r>
            <a:r>
              <a:rPr lang="ru-RU" sz="2400" dirty="0" smtClean="0">
                <a:solidFill>
                  <a:srgbClr val="002060"/>
                </a:solidFill>
              </a:rPr>
              <a:t> </a:t>
            </a:r>
            <a:r>
              <a:rPr lang="ru-RU" dirty="0" smtClean="0"/>
              <a:t>— дети выбирают предметы и раскладывают их по тарелкам или небольшим контейнерам.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Водные</a:t>
            </a:r>
            <a:r>
              <a:rPr lang="ru-RU" sz="2400" dirty="0" smtClean="0">
                <a:solidFill>
                  <a:srgbClr val="002060"/>
                </a:solidFill>
              </a:rPr>
              <a:t> </a:t>
            </a:r>
            <a:r>
              <a:rPr lang="ru-RU" dirty="0" smtClean="0"/>
              <a:t>— в таз наливают немного воды и бросают туда игрушки, ребёнок с помощью сита или поварёшки вылавливает предметы.</a:t>
            </a:r>
          </a:p>
          <a:p>
            <a:r>
              <a:rPr lang="ru-RU" dirty="0" smtClean="0"/>
              <a:t> 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Наполнение</a:t>
            </a:r>
          </a:p>
          <a:p>
            <a:r>
              <a:rPr lang="ru-RU" dirty="0" smtClean="0"/>
              <a:t>Для наполнения сенсорной коробки можно использовать: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Сыпучие материалы</a:t>
            </a:r>
            <a:r>
              <a:rPr lang="ru-RU" sz="2400" dirty="0" smtClean="0">
                <a:solidFill>
                  <a:srgbClr val="002060"/>
                </a:solidFill>
              </a:rPr>
              <a:t>: </a:t>
            </a:r>
            <a:r>
              <a:rPr lang="ru-RU" dirty="0" smtClean="0"/>
              <a:t>крупы (рис, пшено, гречка, овсяные хлопья), песок, мелкие макароны, природные материалы (шишки, желуди, каштаны).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Влажные материалы</a:t>
            </a:r>
            <a:r>
              <a:rPr lang="ru-RU" sz="2400" dirty="0" smtClean="0">
                <a:solidFill>
                  <a:srgbClr val="002060"/>
                </a:solidFill>
              </a:rPr>
              <a:t>: </a:t>
            </a:r>
            <a:r>
              <a:rPr lang="ru-RU" dirty="0" smtClean="0"/>
              <a:t>вода (можно подкрасить пищевым красителем), водные шарики (</a:t>
            </a:r>
            <a:r>
              <a:rPr lang="ru-RU" dirty="0" err="1" smtClean="0"/>
              <a:t>орбизы</a:t>
            </a:r>
            <a:r>
              <a:rPr lang="ru-RU" dirty="0" smtClean="0"/>
              <a:t>), желе или крахмальная слизь.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Дополнительные элементы</a:t>
            </a:r>
            <a:r>
              <a:rPr lang="ru-RU" sz="2400" dirty="0" smtClean="0">
                <a:solidFill>
                  <a:srgbClr val="002060"/>
                </a:solidFill>
              </a:rPr>
              <a:t>: </a:t>
            </a:r>
            <a:r>
              <a:rPr lang="ru-RU" dirty="0" smtClean="0"/>
              <a:t>фигурки животных, мелкие игрушки, конструктор, кубики, буквы и цифры.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Оксана\Downloads\743aaa256e1f42cd67e617a5ad1c677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9" descr="C:\Users\Оксана\Desktop\ягодки\IMG-20251202-WA0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00108"/>
            <a:ext cx="2357454" cy="20002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57422" y="500042"/>
            <a:ext cx="3733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Младший возраст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9" name="Picture 10" descr="C:\Users\Оксана\Desktop\ягодки\IMG-20251202-WA0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1071546"/>
            <a:ext cx="2000264" cy="1928826"/>
          </a:xfrm>
          <a:prstGeom prst="rect">
            <a:avLst/>
          </a:prstGeom>
          <a:noFill/>
        </p:spPr>
      </p:pic>
      <p:pic>
        <p:nvPicPr>
          <p:cNvPr id="11" name="Picture 11" descr="C:\Users\Оксана\Desktop\ягодки\IMG-20251202-WA0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1071546"/>
            <a:ext cx="2143140" cy="1928826"/>
          </a:xfrm>
          <a:prstGeom prst="rect">
            <a:avLst/>
          </a:prstGeom>
          <a:noFill/>
        </p:spPr>
      </p:pic>
      <p:pic>
        <p:nvPicPr>
          <p:cNvPr id="12" name="Picture 12" descr="C:\Users\Оксана\Desktop\ягодки\IMG-20251202-WA00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429000"/>
            <a:ext cx="2614391" cy="2543180"/>
          </a:xfrm>
          <a:prstGeom prst="rect">
            <a:avLst/>
          </a:prstGeom>
          <a:noFill/>
        </p:spPr>
      </p:pic>
      <p:pic>
        <p:nvPicPr>
          <p:cNvPr id="13" name="Picture 13" descr="C:\Users\Оксана\Desktop\ягодки\IMG-20251202-WA001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3357562"/>
            <a:ext cx="2428892" cy="2571768"/>
          </a:xfrm>
          <a:prstGeom prst="rect">
            <a:avLst/>
          </a:prstGeom>
          <a:noFill/>
        </p:spPr>
      </p:pic>
      <p:pic>
        <p:nvPicPr>
          <p:cNvPr id="14" name="Picture 14" descr="C:\Users\Оксана\Desktop\ягодки\IMG-20251202-WA001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8926" y="3357562"/>
            <a:ext cx="3277787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Оксана\Downloads\743aaa256e1f42cd67e617a5ad1c677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71802" y="357166"/>
            <a:ext cx="3504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Средний возраст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8" name="Picture 15" descr="C:\Users\Оксана\Desktop\ягодки\20251201_152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643056" y="500028"/>
            <a:ext cx="2143112" cy="3286148"/>
          </a:xfrm>
          <a:prstGeom prst="rect">
            <a:avLst/>
          </a:prstGeom>
          <a:noFill/>
        </p:spPr>
      </p:pic>
      <p:pic>
        <p:nvPicPr>
          <p:cNvPr id="9" name="Picture 16" descr="C:\Users\Оксана\Desktop\ягодки\20251201_1522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071546"/>
            <a:ext cx="3429024" cy="2214578"/>
          </a:xfrm>
          <a:prstGeom prst="rect">
            <a:avLst/>
          </a:prstGeom>
          <a:noFill/>
        </p:spPr>
      </p:pic>
      <p:pic>
        <p:nvPicPr>
          <p:cNvPr id="10" name="Picture 17" descr="C:\Users\Оксана\Desktop\ягодки\20251201_1523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050377" y="3950491"/>
            <a:ext cx="3043246" cy="2286016"/>
          </a:xfrm>
          <a:prstGeom prst="rect">
            <a:avLst/>
          </a:prstGeom>
          <a:noFill/>
        </p:spPr>
      </p:pic>
      <p:pic>
        <p:nvPicPr>
          <p:cNvPr id="11" name="Picture 18" descr="C:\Users\Оксана\Desktop\ягодки\20251201_1524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303556" y="3768353"/>
            <a:ext cx="2928960" cy="2536005"/>
          </a:xfrm>
          <a:prstGeom prst="rect">
            <a:avLst/>
          </a:prstGeom>
          <a:noFill/>
        </p:spPr>
      </p:pic>
      <p:pic>
        <p:nvPicPr>
          <p:cNvPr id="12" name="Picture 20" descr="C:\Users\Оксана\Desktop\ягодки\20251201_15255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5786470" y="3714728"/>
            <a:ext cx="3143272" cy="27146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Оксана\Downloads\743aaa256e1f42cd67e617a5ad1c677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14678" y="357166"/>
            <a:ext cx="3143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Старший возраст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" name="Picture 21" descr="C:\Users\Оксана\Desktop\ягодки\20251201_153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857232"/>
            <a:ext cx="2834486" cy="2357454"/>
          </a:xfrm>
          <a:prstGeom prst="rect">
            <a:avLst/>
          </a:prstGeom>
          <a:noFill/>
        </p:spPr>
      </p:pic>
      <p:pic>
        <p:nvPicPr>
          <p:cNvPr id="6" name="Picture 22" descr="C:\Users\Оксана\Desktop\ягодки\20251201_0938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857232"/>
            <a:ext cx="2286016" cy="2357454"/>
          </a:xfrm>
          <a:prstGeom prst="rect">
            <a:avLst/>
          </a:prstGeom>
          <a:noFill/>
        </p:spPr>
      </p:pic>
      <p:pic>
        <p:nvPicPr>
          <p:cNvPr id="7" name="Picture 23" descr="C:\Users\Оксана\Desktop\ягодки\20251201_0938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393669" y="607199"/>
            <a:ext cx="2286016" cy="2928958"/>
          </a:xfrm>
          <a:prstGeom prst="rect">
            <a:avLst/>
          </a:prstGeom>
          <a:noFill/>
        </p:spPr>
      </p:pic>
      <p:pic>
        <p:nvPicPr>
          <p:cNvPr id="8" name="Picture 24" descr="C:\Users\Оксана\Desktop\ягодки\20251201_0940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1107257" y="3036091"/>
            <a:ext cx="2714644" cy="3357586"/>
          </a:xfrm>
          <a:prstGeom prst="rect">
            <a:avLst/>
          </a:prstGeom>
          <a:noFill/>
        </p:spPr>
      </p:pic>
      <p:pic>
        <p:nvPicPr>
          <p:cNvPr id="9" name="Picture 25" descr="C:\Users\Оксана\Desktop\ягодки\20251201_09434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4857752" y="2928934"/>
            <a:ext cx="2786082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Оксана\Downloads\824a7dedce58e33f5323ea4a48d84c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1571612"/>
            <a:ext cx="7132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</a:rPr>
              <a:t>Спасибо за внимание</a:t>
            </a: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6" name="Picture 3" descr="C:\Users\Оксана\Downloads\8cc8520b493c7bd829e99142914952b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643182"/>
            <a:ext cx="7215238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99</TotalTime>
  <Words>160</Words>
  <Application>Microsoft Office PowerPoint</Application>
  <PresentationFormat>Экран (4:3)</PresentationFormat>
  <Paragraphs>38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Пользователь</cp:lastModifiedBy>
  <cp:revision>11</cp:revision>
  <dcterms:created xsi:type="dcterms:W3CDTF">2025-12-02T14:49:50Z</dcterms:created>
  <dcterms:modified xsi:type="dcterms:W3CDTF">2026-01-12T09:33:39Z</dcterms:modified>
</cp:coreProperties>
</file>