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9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91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37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11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54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15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51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50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551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84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17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CBF3E-DDD2-41A9-8FFD-37D26E161F59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62727-B9EB-4CA9-99E8-A1F2773798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6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51180"/>
            <a:ext cx="12192001" cy="690918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1026" y="3454590"/>
            <a:ext cx="5167954" cy="330275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Sitka Text" panose="02000505000000020004" pitchFamily="2" charset="0"/>
                <a:ea typeface="+mn-ea"/>
                <a:cs typeface="+mn-cs"/>
              </a:rPr>
              <a:t>27 июля 2006 года был принят Федеральный закон №152-ФЗ                            «О персональных данных» для обеспечения защиты прав и свобод человека и гражданина при обработке его персональных данных, в том числе защиты прав на неприкосновенность частной жизни, личную и семейную тайну.  </a:t>
            </a:r>
            <a:br>
              <a:rPr lang="ru-RU" sz="2800" b="1" dirty="0">
                <a:latin typeface="Sitka Text" panose="02000505000000020004" pitchFamily="2" charset="0"/>
                <a:ea typeface="+mn-ea"/>
                <a:cs typeface="+mn-cs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1027" y="423081"/>
            <a:ext cx="12191999" cy="67556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Sitka Text" panose="02000505000000020004" pitchFamily="2" charset="0"/>
              </a:rPr>
              <a:t>УВАЖАЕМЫЕ РОДИТЕЛИ И СОТРУДНИКИ ДОУ!</a:t>
            </a:r>
            <a:endParaRPr lang="ru-RU" sz="3600" b="1" dirty="0">
              <a:latin typeface="Sitka Tex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797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144001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984739"/>
            <a:ext cx="10515600" cy="784977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ru-RU" sz="3900" b="1" dirty="0">
                <a:latin typeface="Sitka Text" panose="02000505000000020004" pitchFamily="2" charset="0"/>
              </a:rPr>
              <a:t>Одной из причин принятия данного закона послужили многочисленные факты краж баз персональных данных в государственных и коммерческих структурах, их повсеместная продажа. Закон вступил в силу 1 июля 2011 года. Действие закона распространяется не только на бумажные носители, но и на электронные средства (такие как автоматизированные информационные системы и электронные базы данных).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900" b="1" dirty="0">
                <a:latin typeface="Sitka Text" panose="02000505000000020004" pitchFamily="2" charset="0"/>
              </a:rPr>
              <a:t>ДОУ является оператором, осуществляющим обработку персональных данных сотрудников, воспитанников (обучающихся) и их родителей (законных представителей) ДОУ, а также физических лиц, состоящих в иных договорных отношениях с ДОУ.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900" b="1" dirty="0">
                <a:latin typeface="Sitka Text" panose="02000505000000020004" pitchFamily="2" charset="0"/>
              </a:rPr>
              <a:t>ДОУ занесен в РЕЕСТР операторов, осуществляющих обработку персональных данных на сайте РОСКОМНАДЗОРА. Сейчас в ДОУ собираются, хранятся, обрабатывается, передаются в вышестоящие инстанции персональные данные сотрудников, воспитанников (обучающихся). Поэтому руководителю ДОУ необходимо сделать все, чтобы было соблюдено действующее законодательство в области защиты персональных данных. Таким образом, в настоящее время проблема защиты персональных данных является очень актуальной.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sz="3900" b="1" dirty="0">
                <a:latin typeface="Sitka Text" panose="02000505000000020004" pitchFamily="2" charset="0"/>
              </a:rPr>
              <a:t>Для соблюдения требований закона «О персональных данных» (далее - </a:t>
            </a:r>
            <a:r>
              <a:rPr lang="ru-RU" sz="3900" b="1" dirty="0" err="1">
                <a:latin typeface="Sitka Text" panose="02000505000000020004" pitchFamily="2" charset="0"/>
              </a:rPr>
              <a:t>ПДн</a:t>
            </a:r>
            <a:r>
              <a:rPr lang="ru-RU" sz="3900" b="1" dirty="0">
                <a:latin typeface="Sitka Text" panose="02000505000000020004" pitchFamily="2" charset="0"/>
              </a:rPr>
              <a:t>) ДОУ должен получить от сотрудников и родителей (законных представителей) каждого воспитанника (обучающегося) согласие на обработку (на основании статьи 6, п. 1 №152-ФЗ «О персональных данных).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494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9150" y="113772"/>
            <a:ext cx="882044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latin typeface="Sitka Text" panose="02000505000000020004" pitchFamily="2" charset="0"/>
              </a:rPr>
              <a:t>ДОУ обрабатывает и защищает сведения о сотрудниках, воспитанниках (обучающихся) и их родителях (законных представителях) на правовом основании.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9150" y="1454440"/>
            <a:ext cx="11746524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latin typeface="Sitka Text" panose="02000505000000020004" pitchFamily="2" charset="0"/>
              </a:rPr>
              <a:t>Правовое основание защиты персональных данных:</a:t>
            </a: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Конституция РФ;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Федеральный закон от 27.07.2006 №152-ФЗ «О персональных данных</a:t>
            </a:r>
            <a:r>
              <a:rPr lang="ru-RU" dirty="0" smtClean="0">
                <a:latin typeface="Sitka Text" panose="02000505000000020004" pitchFamily="2" charset="0"/>
                <a:ea typeface="Times New Roman" panose="02020603050405020304" pitchFamily="18" charset="0"/>
              </a:rPr>
              <a:t>»; </a:t>
            </a:r>
            <a:r>
              <a:rPr lang="ru-RU" dirty="0" smtClean="0">
                <a:latin typeface="Sitka Text" panose="0200050500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 т </a:t>
            </a:r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01.07.2017</a:t>
            </a:r>
            <a:endParaRPr lang="ru-RU" sz="2000" dirty="0" smtClean="0">
              <a:effectLst/>
              <a:latin typeface="Sitka Text" panose="02000505000000020004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Федеральный закон от 29.12.2012 №273-ФЗ «Об образовании в Российской Федерации»;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Федеральный закон от 30.12.2001 №195-ФЗ «Кодекс Российской Федерации об административных правонарушениях» (ст. 13.11 «Нарушение установленного законом порядка сбора, хранения, использования или распространения информации о гражданах (персональных данных)»);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Федеральный закон от 13.06.1996 №63-ФЗ «Уголовный кодекс Российской Федерации» (ст. 137 «Нарушение неприкосновенности частной жизни»);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Трудовой кодекс РФ от 30.12.2001 №197-ФЗ (ст. 85-90);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Постановление Правительства Российской Федерации от 17.11.2007 №781 «Об утверждении Положения об обеспечении безопасности персональных данных при их обработке в информационных системах персональных данных»;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Постановление Правительства Российской Федерации от 15.09.2008 №687 «Об утверждении Положения об особенностях обработки персональных данных, осуществляемой без использования средств автоматизации»;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Совместный приказ ФСТЭК России №55, ФСБ России №86, </a:t>
            </a:r>
            <a:r>
              <a:rPr lang="ru-RU" dirty="0" err="1">
                <a:latin typeface="Sitka Text" panose="02000505000000020004" pitchFamily="2" charset="0"/>
                <a:ea typeface="Times New Roman" panose="02020603050405020304" pitchFamily="18" charset="0"/>
              </a:rPr>
              <a:t>Мининформсвязи</a:t>
            </a:r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 России №20 от 13.02.2008 «Об утверждении порядка проведения классификации информационных систем персональных данных»;</a:t>
            </a:r>
            <a:endParaRPr lang="ru-RU" sz="24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Гражданский кодекс РФ</a:t>
            </a:r>
            <a:r>
              <a:rPr lang="ru-RU" dirty="0" smtClean="0">
                <a:latin typeface="Sitka Text" panose="02000505000000020004" pitchFamily="2" charset="0"/>
                <a:ea typeface="Times New Roman" panose="02020603050405020304" pitchFamily="18" charset="0"/>
              </a:rPr>
              <a:t>; Налоговый </a:t>
            </a:r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кодекс РФ</a:t>
            </a:r>
            <a:r>
              <a:rPr lang="ru-RU" dirty="0" smtClean="0">
                <a:latin typeface="Sitka Text" panose="02000505000000020004" pitchFamily="2" charset="0"/>
                <a:ea typeface="Times New Roman" panose="02020603050405020304" pitchFamily="18" charset="0"/>
              </a:rPr>
              <a:t>; Устав </a:t>
            </a:r>
            <a:r>
              <a:rPr lang="ru-RU" dirty="0">
                <a:latin typeface="Sitka Text" panose="02000505000000020004" pitchFamily="2" charset="0"/>
                <a:ea typeface="Times New Roman" panose="02020603050405020304" pitchFamily="18" charset="0"/>
              </a:rPr>
              <a:t>ДОУ.</a:t>
            </a:r>
            <a:endParaRPr lang="ru-RU" sz="2400" dirty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553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7777" y="696035"/>
            <a:ext cx="9481625" cy="994653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Sitka Text" panose="02000505000000020004" pitchFamily="2" charset="0"/>
              </a:rPr>
              <a:t>Категории персональных данных сотрудников ОУ, воспитанников (обучающихся) и родителей (законных представителей) несовершеннолетних: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3074" y="1825624"/>
            <a:ext cx="9336327" cy="503237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latin typeface="Sitka Text" panose="02000505000000020004" pitchFamily="2" charset="0"/>
              </a:rPr>
              <a:t> фамилия, имя, отчество; пол; дата рождения; место рождения;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документ удостоверяющий личность; адрес регистрации;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фактический адрес места жительства;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фотографии; номер полиса обязательного медицинского страхования;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сведения о состоянии здоровья, находящиеся в медицинской карте воспитанника;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социальное положение; жилищные условия; документы при установлении опеки;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контактные телефоны; сведения о гражданстве; паспортные данные;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сведения об образовании; воинской обязанности; трудовом стаже;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о предыдущем месте работы; составе семьи; социальных льготах;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информация об образовании; страховом пенсионом свидетельстве;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ИНН; сведения об аттестации; повышении квалификации;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профессиональной переподготовке;</a:t>
            </a:r>
          </a:p>
          <a:p>
            <a:r>
              <a:rPr lang="ru-RU" dirty="0" smtClean="0">
                <a:latin typeface="Sitka Text" panose="02000505000000020004" pitchFamily="2" charset="0"/>
              </a:rPr>
              <a:t> сведения о наградах (поощрениях, почетных званиях).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31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51964" y="241322"/>
            <a:ext cx="941240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Sitka Text" panose="02000505000000020004" pitchFamily="2" charset="0"/>
              </a:rPr>
              <a:t>Цель </a:t>
            </a:r>
            <a:r>
              <a:rPr lang="ru-RU" sz="2800" dirty="0" smtClean="0">
                <a:latin typeface="Sitka Text" panose="02000505000000020004" pitchFamily="2" charset="0"/>
              </a:rPr>
              <a:t>обработки персональных данных: обеспечение наиболее полного исполнения образовательным учреждением своих обязанностей, обязательств и компетенций, определенных Федеральным законом от 29.12.2012 №273-ФЗ «Об образовании в Российской Федерации- », а также иными нормативно-правовыми актами Российской Федерации в области образования и воспитания.</a:t>
            </a:r>
          </a:p>
          <a:p>
            <a:r>
              <a:rPr lang="ru-RU" sz="2800" b="1" dirty="0">
                <a:latin typeface="Sitka Text" panose="02000505000000020004" pitchFamily="2" charset="0"/>
              </a:rPr>
              <a:t>Перечень действий </a:t>
            </a:r>
            <a:r>
              <a:rPr lang="ru-RU" sz="2800" dirty="0">
                <a:latin typeface="Sitka Text" panose="02000505000000020004" pitchFamily="2" charset="0"/>
              </a:rPr>
              <a:t>с персональными данными: сбор, систематизация, накопление, хранение, уточнение (обновление, изменение), использование, распространение (в том числе передачу третьим лицам.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9794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8364" y="-79653"/>
            <a:ext cx="1187355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Sitka Text" panose="02000505000000020004" pitchFamily="2" charset="0"/>
              </a:rPr>
              <a:t>Оператор вправе</a:t>
            </a:r>
            <a:r>
              <a:rPr lang="ru-RU" sz="4000" dirty="0" smtClean="0">
                <a:latin typeface="Sitka Text" panose="02000505000000020004" pitchFamily="2" charset="0"/>
              </a:rPr>
              <a:t>:</a:t>
            </a:r>
          </a:p>
          <a:p>
            <a:endParaRPr lang="ru-RU" sz="4000" dirty="0">
              <a:latin typeface="Sitka Text" panose="02000505000000020004" pitchFamily="2" charset="0"/>
            </a:endParaRPr>
          </a:p>
          <a:p>
            <a:endParaRPr lang="ru-RU" sz="4000" dirty="0">
              <a:latin typeface="Sitka Text" panose="02000505000000020004" pitchFamily="2" charset="0"/>
            </a:endParaRPr>
          </a:p>
          <a:p>
            <a:r>
              <a:rPr lang="ru-RU" sz="2000" dirty="0" smtClean="0">
                <a:latin typeface="Sitka Text" panose="02000505000000020004" pitchFamily="2" charset="0"/>
              </a:rPr>
              <a:t>- размещать обрабатываемые персональные данные в автоматизированных информационных системах и бумажных носителях, с целью предоставления доступа к ним ограниченному кругу лиц: воспитанникам, родителям (законным представителям), а также административным и педагогическим работникам детского сада;</a:t>
            </a:r>
          </a:p>
          <a:p>
            <a:r>
              <a:rPr lang="ru-RU" sz="2000" dirty="0" smtClean="0">
                <a:latin typeface="Sitka Text" panose="02000505000000020004" pitchFamily="2" charset="0"/>
              </a:rPr>
              <a:t>- размещать фотографии сотрудника, воспитанников (обучающихся) (фамилию, имя, отчество) на стендах в помещениях ДОУ и на официальном сайте ДОУ;</a:t>
            </a:r>
          </a:p>
          <a:p>
            <a:r>
              <a:rPr lang="ru-RU" sz="2000" dirty="0" smtClean="0">
                <a:latin typeface="Sitka Text" panose="02000505000000020004" pitchFamily="2" charset="0"/>
              </a:rPr>
              <a:t>- предоставлять данные сотрудника, воспитанника (обучающегося) для участия в городских, окружных, всероссийских и международных конкурсах, олимпиадах, викторинах, выставках и т.д.;</a:t>
            </a:r>
          </a:p>
          <a:p>
            <a:r>
              <a:rPr lang="ru-RU" sz="2000" dirty="0" smtClean="0">
                <a:latin typeface="Sitka Text" panose="02000505000000020004" pitchFamily="2" charset="0"/>
              </a:rPr>
              <a:t>- производить фото- и видеосъемки сотрудника, воспитанника (с согласия родителей -  законных представителей) для размещения на официальном сайте ДОУ и СМИ с целью формирования положительного имиджа ДОУ;</a:t>
            </a:r>
          </a:p>
          <a:p>
            <a:r>
              <a:rPr lang="ru-RU" sz="2000" dirty="0" smtClean="0">
                <a:latin typeface="Sitka Text" panose="02000505000000020004" pitchFamily="2" charset="0"/>
              </a:rPr>
              <a:t>- включать обрабатываемые персональные данные сотрудника, воспитанника (обучающегося) в списки (реестры) и отчетные формы, предусмотренные нормативными документами областного, муниципального и дошкольного уровней, регламентирующих предоставление отчетных данных.</a:t>
            </a:r>
            <a:endParaRPr lang="ru-RU" sz="2000" dirty="0">
              <a:latin typeface="Sitka Tex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032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56597" y="386393"/>
            <a:ext cx="9430603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FF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МЫ ДОЛЖНЫ ОБРАБАТЫВАТЬ ВАШИ ДАННЫЕ, НО МЫ НЕ МОЖЕМ ЭТО ДЕЛАТЬ БЕЗ ВАШЕГО СОГЛАСИЯ!</a:t>
            </a:r>
            <a:endParaRPr lang="ru-RU" sz="20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Некоторые сотрудники и родители обеспокоены необходимостью подписывать СОГЛАСИЕ на обработку персональных данных. Смеем Вас уверить, что причин для беспокойства нет. Ваше согласие будет храниться в ДОУ и распространяться только на ДОУ, в которой обучается (воспитывается) ваш ребенок. Любой другой оператор </a:t>
            </a:r>
            <a:r>
              <a:rPr lang="ru-RU" sz="2000" dirty="0" err="1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ПДн</a:t>
            </a:r>
            <a:r>
              <a:rPr lang="ru-RU" sz="2000" dirty="0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 должен будет получить от Вас разрешение на обработку ваших персональных данных.</a:t>
            </a:r>
            <a:endParaRPr lang="ru-RU" sz="20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ОУ активно внедряет информационные технологии во все направления деятельности. Мы используем современные общеизвестные средства защиты от несанкционированного доступа к информационной системе </a:t>
            </a:r>
            <a:r>
              <a:rPr lang="ru-RU" sz="2000" dirty="0" err="1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ПДн</a:t>
            </a:r>
            <a:r>
              <a:rPr lang="ru-RU" sz="2000" dirty="0">
                <a:solidFill>
                  <a:srgbClr val="173B51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. Обещаем заботливо относиться к Вашим персональным данным и персональным данным Вашего ребенка. В любой момент на основании Закона РФ «О персональных данных» Вы можете изменить своё решение об общедоступности данных.</a:t>
            </a:r>
            <a:endParaRPr lang="ru-RU" sz="2000" dirty="0" smtClean="0">
              <a:effectLst/>
              <a:latin typeface="Sitka Text" panose="02000505000000020004" pitchFamily="2" charset="0"/>
              <a:ea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0000CD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ДАННОЕ СОГЛАСИЕ ЗАЩИЩАЕТ ВАШИ ДАННЫЕ, КОТОРЫЕ ВЫ УЖЕ ПРЕДОСТАВИЛИ НАМ ПРИ ПОСТУПЛЕНИИ РЕБЕНКА В </a:t>
            </a:r>
            <a:r>
              <a:rPr lang="ru-RU" sz="2000" b="1" dirty="0" smtClean="0">
                <a:solidFill>
                  <a:srgbClr val="0000CD"/>
                </a:solidFill>
                <a:latin typeface="Sitka Text" panose="02000505000000020004" pitchFamily="2" charset="0"/>
                <a:ea typeface="Times New Roman" panose="02020603050405020304" pitchFamily="18" charset="0"/>
              </a:rPr>
              <a:t>ДОУ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Sitka Text" panose="02000505000000020004" pitchFamily="2" charset="0"/>
              </a:rPr>
              <a:t>Просим </a:t>
            </a:r>
            <a:r>
              <a:rPr lang="ru-RU" sz="3200" b="1" dirty="0">
                <a:solidFill>
                  <a:srgbClr val="FF0000"/>
                </a:solidFill>
                <a:latin typeface="Sitka Text" panose="02000505000000020004" pitchFamily="2" charset="0"/>
              </a:rPr>
              <a:t>отнестись с пониманием!</a:t>
            </a:r>
            <a:endParaRPr lang="ru-RU" sz="3200" dirty="0">
              <a:solidFill>
                <a:srgbClr val="FF0000"/>
              </a:solidFill>
              <a:latin typeface="Sitka Text" panose="02000505000000020004" pitchFamily="2" charset="0"/>
            </a:endParaRPr>
          </a:p>
          <a:p>
            <a:pPr algn="ctr"/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0480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1006</Words>
  <Application>Microsoft Office PowerPoint</Application>
  <PresentationFormat>Широкоэкранный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Sitka Text</vt:lpstr>
      <vt:lpstr>Times New Roman</vt:lpstr>
      <vt:lpstr>Тема Office</vt:lpstr>
      <vt:lpstr>27 июля 2006 года был принят Федеральный закон №152-ФЗ                            «О персональных данных» для обеспечения защиты прав и свобод человека и гражданина при обработке его персональных данных, в том числе защиты прав на неприкосновенность частной жизни, личную и семейную тайну.    </vt:lpstr>
      <vt:lpstr>Презентация PowerPoint</vt:lpstr>
      <vt:lpstr>Презентация PowerPoint</vt:lpstr>
      <vt:lpstr>Категории персональных данных сотрудников ОУ, воспитанников (обучающихся) и родителей (законных представителей) несовершеннолетних: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27 июля 2006 года был принят Федеральный закон №152-ФЗ «О персональных данных» для обеспечения защиты прав и свобод человека и гражданина при обработке его персональных данных, в том числе защиты прав на неприкосновенность частной жизни, личную и семейную тайну.</dc:title>
  <dc:creator>Анна Александровна</dc:creator>
  <cp:lastModifiedBy>Анна Александровна</cp:lastModifiedBy>
  <cp:revision>4</cp:revision>
  <dcterms:created xsi:type="dcterms:W3CDTF">2018-06-05T11:18:30Z</dcterms:created>
  <dcterms:modified xsi:type="dcterms:W3CDTF">2018-06-05T11:53:03Z</dcterms:modified>
</cp:coreProperties>
</file>